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6"/>
  </p:notesMasterIdLst>
  <p:sldIdLst>
    <p:sldId id="256" r:id="rId2"/>
    <p:sldId id="533" r:id="rId3"/>
    <p:sldId id="534" r:id="rId4"/>
    <p:sldId id="535" r:id="rId5"/>
    <p:sldId id="536" r:id="rId6"/>
    <p:sldId id="538" r:id="rId7"/>
    <p:sldId id="537" r:id="rId8"/>
    <p:sldId id="539" r:id="rId9"/>
    <p:sldId id="540" r:id="rId10"/>
    <p:sldId id="541" r:id="rId11"/>
    <p:sldId id="596" r:id="rId12"/>
    <p:sldId id="542" r:id="rId13"/>
    <p:sldId id="543" r:id="rId14"/>
    <p:sldId id="544" r:id="rId15"/>
    <p:sldId id="545" r:id="rId16"/>
    <p:sldId id="546" r:id="rId17"/>
    <p:sldId id="547" r:id="rId18"/>
    <p:sldId id="548" r:id="rId19"/>
    <p:sldId id="549" r:id="rId20"/>
    <p:sldId id="550" r:id="rId21"/>
    <p:sldId id="551" r:id="rId22"/>
    <p:sldId id="594" r:id="rId23"/>
    <p:sldId id="552" r:id="rId24"/>
    <p:sldId id="595" r:id="rId2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42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101368-2635-4F99-BA1C-718BC3211F2D}" type="slidenum">
              <a:rPr lang="cs-CZ" sz="1200" smtClean="0">
                <a:latin typeface="Arial" charset="0"/>
              </a:rPr>
              <a:pPr eaLnBrk="1" hangingPunct="1"/>
              <a:t>2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46E4476-E1A9-4A46-AE2C-7A88FFDB5A55}" type="slidenum">
              <a:rPr lang="cs-CZ" sz="1200" smtClean="0">
                <a:latin typeface="Arial" charset="0"/>
              </a:rPr>
              <a:pPr eaLnBrk="1" hangingPunct="1"/>
              <a:t>3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5D3D14-1B7B-4A35-BDDE-2E71486C4E45}" type="slidenum">
              <a:rPr lang="cs-CZ" sz="1200" smtClean="0">
                <a:latin typeface="Arial" charset="0"/>
              </a:rPr>
              <a:pPr eaLnBrk="1" hangingPunct="1"/>
              <a:t>4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5D3D14-1B7B-4A35-BDDE-2E71486C4E45}" type="slidenum">
              <a:rPr lang="cs-CZ" sz="1200" smtClean="0">
                <a:latin typeface="Arial" charset="0"/>
              </a:rPr>
              <a:pPr eaLnBrk="1" hangingPunct="1"/>
              <a:t>5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28A8ED0-6B1C-4575-B1F5-5B7F5207844C}" type="slidenum">
              <a:rPr lang="cs-CZ" sz="1200" smtClean="0">
                <a:latin typeface="Arial" charset="0"/>
              </a:rPr>
              <a:pPr eaLnBrk="1" hangingPunct="1"/>
              <a:t>6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ECAEE6F-6BB7-497C-99E9-A0741CA95D92}" type="slidenum">
              <a:rPr lang="cs-CZ" sz="1200" smtClean="0">
                <a:latin typeface="Arial" charset="0"/>
              </a:rPr>
              <a:pPr eaLnBrk="1" hangingPunct="1"/>
              <a:t>8</a:t>
            </a:fld>
            <a:endParaRPr lang="cs-CZ" sz="1200" smtClean="0">
              <a:latin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5D3D14-1B7B-4A35-BDDE-2E71486C4E45}" type="slidenum">
              <a:rPr lang="cs-CZ" sz="1200" smtClean="0">
                <a:latin typeface="Arial" charset="0"/>
              </a:rPr>
              <a:pPr eaLnBrk="1" hangingPunct="1"/>
              <a:t>9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5D3D14-1B7B-4A35-BDDE-2E71486C4E45}" type="slidenum">
              <a:rPr lang="cs-CZ" sz="1200" smtClean="0">
                <a:latin typeface="Arial" charset="0"/>
              </a:rPr>
              <a:pPr eaLnBrk="1" hangingPunct="1"/>
              <a:t>10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76A2050-501E-45C9-895E-8000824ABD9A}" type="slidenum">
              <a:rPr lang="cs-CZ" sz="1200" smtClean="0">
                <a:latin typeface="Arial" charset="0"/>
              </a:rPr>
              <a:pPr eaLnBrk="1" hangingPunct="1"/>
              <a:t>12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341438"/>
            <a:ext cx="8207375" cy="5040312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b="1" dirty="0" smtClean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c </a:t>
            </a:r>
            <a:r>
              <a:rPr lang="en-US" sz="1600" b="1" dirty="0" smtClean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customers 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"London“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 smtClean="0">
                <a:latin typeface="Courier New" pitchFamily="49" charset="0"/>
              </a:rPr>
              <a:t> c</a:t>
            </a:r>
          </a:p>
          <a:p>
            <a:pPr>
              <a:buFontTx/>
              <a:buNone/>
            </a:pPr>
            <a:endParaRPr lang="en-US" sz="1600" dirty="0" smtClean="0">
              <a:latin typeface="Courier New" pitchFamily="49" charset="0"/>
            </a:endParaRPr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.Where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</a:t>
            </a:r>
            <a:r>
              <a:rPr lang="en-US" sz="1600" b="1" dirty="0">
                <a:latin typeface="Courier New" pitchFamily="49" charset="0"/>
              </a:rPr>
              <a:t>)</a:t>
            </a:r>
            <a:endParaRPr lang="cs-CZ" sz="16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5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341438"/>
            <a:ext cx="8207375" cy="5040312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customers 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endParaRPr lang="en-US" sz="1600" dirty="0" smtClean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.Where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</a:t>
            </a:r>
            <a:r>
              <a:rPr lang="en-US" sz="1600" b="1" dirty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>
                <a:latin typeface="Courier New" pitchFamily="49" charset="0"/>
              </a:rPr>
              <a:t>)</a:t>
            </a:r>
            <a:r>
              <a:rPr lang="cs-CZ" sz="1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769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19200"/>
            <a:ext cx="8820150" cy="5105400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customers </a:t>
            </a:r>
            <a:r>
              <a:rPr lang="en-US" sz="1600" b="1" dirty="0" err="1">
                <a:latin typeface="Courier New" pitchFamily="49" charset="0"/>
              </a:rPr>
              <a:t>orderby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 smtClean="0">
                <a:latin typeface="Courier New" pitchFamily="49" charset="0"/>
              </a:rPr>
              <a:t> new {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}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.OrderBy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=&gt; new { Name =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, City =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}</a:t>
            </a:r>
            <a:r>
              <a:rPr lang="en-US" sz="1600" b="1" dirty="0" smtClean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endParaRPr lang="en-US" sz="1600" dirty="0" smtClean="0"/>
          </a:p>
          <a:p>
            <a:pPr>
              <a:buFontTx/>
              <a:buNone/>
            </a:pP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29031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19200"/>
            <a:ext cx="8820150" cy="5105400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>
                <a:latin typeface="Courier New" pitchFamily="49" charset="0"/>
              </a:rPr>
              <a:t> customers 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 == "London"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</a:rPr>
              <a:t>orderby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>
                <a:latin typeface="Courier New" pitchFamily="49" charset="0"/>
              </a:rPr>
              <a:t> new 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.Where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>
                <a:latin typeface="Courier New" pitchFamily="49" charset="0"/>
              </a:rPr>
              <a:t>c =&gt; </a:t>
            </a:r>
            <a:r>
              <a:rPr lang="en-US" sz="1600" dirty="0" err="1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 == "London</a:t>
            </a:r>
            <a:r>
              <a:rPr lang="en-US" sz="1600" dirty="0" smtClean="0">
                <a:latin typeface="Courier New" pitchFamily="49" charset="0"/>
              </a:rPr>
              <a:t>"</a:t>
            </a:r>
            <a:r>
              <a:rPr lang="en-US" sz="1600" b="1" dirty="0" smtClean="0">
                <a:latin typeface="Courier New" pitchFamily="49" charset="0"/>
              </a:rPr>
              <a:t>).</a:t>
            </a:r>
            <a:r>
              <a:rPr lang="en-US" sz="1600" b="1" dirty="0" err="1" smtClean="0">
                <a:latin typeface="Courier New" pitchFamily="49" charset="0"/>
              </a:rPr>
              <a:t>OrderBy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 smtClean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dirty="0">
                <a:latin typeface="Courier New" pitchFamily="49" charset="0"/>
              </a:rPr>
              <a:t>=&gt; </a:t>
            </a:r>
            <a:r>
              <a:rPr lang="en-US" sz="1600" dirty="0" smtClean="0">
                <a:latin typeface="Courier New" pitchFamily="49" charset="0"/>
              </a:rPr>
              <a:t>new 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  <a:r>
              <a:rPr lang="en-US" sz="1600" b="1" dirty="0" smtClean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NOTE – is equivalent to (i.e. “c” variables in lambdas are not related to each other):</a:t>
            </a:r>
            <a:endParaRPr lang="en-US" sz="1600" dirty="0"/>
          </a:p>
          <a:p>
            <a:endParaRPr lang="en-US" sz="1600" dirty="0"/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 smtClean="0">
                <a:latin typeface="Courier New" pitchFamily="49" charset="0"/>
              </a:rPr>
              <a:t>.Where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c1 </a:t>
            </a:r>
            <a:r>
              <a:rPr lang="en-US" sz="1600" dirty="0">
                <a:latin typeface="Courier New" pitchFamily="49" charset="0"/>
              </a:rPr>
              <a:t>=&gt; </a:t>
            </a:r>
            <a:r>
              <a:rPr lang="en-US" sz="1600" dirty="0" smtClean="0">
                <a:latin typeface="Courier New" pitchFamily="49" charset="0"/>
              </a:rPr>
              <a:t>c1.City </a:t>
            </a:r>
            <a:r>
              <a:rPr lang="en-US" sz="1600" dirty="0">
                <a:latin typeface="Courier New" pitchFamily="49" charset="0"/>
              </a:rPr>
              <a:t>== "London"</a:t>
            </a:r>
            <a:r>
              <a:rPr lang="en-US" sz="1600" b="1" dirty="0">
                <a:latin typeface="Courier New" pitchFamily="49" charset="0"/>
              </a:rPr>
              <a:t>).</a:t>
            </a:r>
            <a:r>
              <a:rPr lang="en-US" sz="1600" b="1" dirty="0" err="1" smtClean="0">
                <a:latin typeface="Courier New" pitchFamily="49" charset="0"/>
              </a:rPr>
              <a:t>OrderBy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c2 </a:t>
            </a:r>
            <a:r>
              <a:rPr lang="en-US" sz="1600" dirty="0">
                <a:latin typeface="Courier New" pitchFamily="49" charset="0"/>
              </a:rPr>
              <a:t>=&gt; </a:t>
            </a:r>
            <a:r>
              <a:rPr lang="en-US" sz="1600" dirty="0" smtClean="0">
                <a:latin typeface="Courier New" pitchFamily="49" charset="0"/>
              </a:rPr>
              <a:t>c2.Name</a:t>
            </a:r>
            <a:r>
              <a:rPr lang="en-US" sz="1600" b="1" dirty="0" smtClean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c3 </a:t>
            </a:r>
            <a:r>
              <a:rPr lang="en-US" sz="1600" dirty="0">
                <a:latin typeface="Courier New" pitchFamily="49" charset="0"/>
              </a:rPr>
              <a:t>=&gt; new { </a:t>
            </a:r>
            <a:r>
              <a:rPr lang="en-US" sz="1600" dirty="0" smtClean="0">
                <a:latin typeface="Courier New" pitchFamily="49" charset="0"/>
              </a:rPr>
              <a:t>c3.City</a:t>
            </a:r>
            <a:r>
              <a:rPr lang="en-US" sz="1600" dirty="0">
                <a:latin typeface="Courier New" pitchFamily="49" charset="0"/>
              </a:rPr>
              <a:t>, </a:t>
            </a:r>
            <a:r>
              <a:rPr lang="en-US" sz="1600" dirty="0" smtClean="0">
                <a:latin typeface="Courier New" pitchFamily="49" charset="0"/>
              </a:rPr>
              <a:t>c3.Name </a:t>
            </a:r>
            <a:r>
              <a:rPr lang="en-US" sz="1600" dirty="0">
                <a:latin typeface="Courier New" pitchFamily="49" charset="0"/>
              </a:rPr>
              <a:t>}</a:t>
            </a:r>
            <a:r>
              <a:rPr lang="en-US" sz="1600" b="1" dirty="0">
                <a:latin typeface="Courier New" pitchFamily="49" charset="0"/>
              </a:rPr>
              <a:t>)</a:t>
            </a:r>
          </a:p>
          <a:p>
            <a:pPr>
              <a:buNone/>
            </a:pPr>
            <a:endParaRPr lang="en-US" sz="1600" dirty="0"/>
          </a:p>
          <a:p>
            <a:pPr>
              <a:buFontTx/>
              <a:buNone/>
            </a:pP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325615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</a:t>
            </a:r>
            <a:endParaRPr lang="cs-CZ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323528" y="1219200"/>
            <a:ext cx="8569647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400" dirty="0" smtClean="0"/>
              <a:t>Query expressions or LINQ (Language </a:t>
            </a:r>
            <a:r>
              <a:rPr lang="en-US" sz="1400" dirty="0" err="1" smtClean="0"/>
              <a:t>INtergrated</a:t>
            </a:r>
            <a:r>
              <a:rPr lang="en-US" sz="1400" dirty="0" smtClean="0"/>
              <a:t> Queries) are the key feature of .NET 3.5</a:t>
            </a:r>
          </a:p>
          <a:p>
            <a:pPr>
              <a:lnSpc>
                <a:spcPct val="80000"/>
              </a:lnSpc>
            </a:pPr>
            <a:r>
              <a:rPr lang="en-US" sz="1400" dirty="0" smtClean="0"/>
              <a:t>Query expressions are translated to method calls – works on classes like: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/>
              <a:t>	</a:t>
            </a:r>
            <a:r>
              <a:rPr lang="cs-CZ" sz="1400" dirty="0" err="1" smtClean="0">
                <a:latin typeface="Courier New" pitchFamily="49" charset="0"/>
              </a:rPr>
              <a:t>delegate</a:t>
            </a:r>
            <a:r>
              <a:rPr lang="cs-CZ" sz="1400" dirty="0" smtClean="0">
                <a:latin typeface="Courier New" pitchFamily="49" charset="0"/>
              </a:rPr>
              <a:t> R 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&lt;A,R&gt;(A </a:t>
            </a:r>
            <a:r>
              <a:rPr lang="cs-CZ" sz="1400" dirty="0" err="1" smtClean="0">
                <a:latin typeface="Courier New" pitchFamily="49" charset="0"/>
              </a:rPr>
              <a:t>arg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err="1" smtClean="0">
                <a:latin typeface="Courier New" pitchFamily="49" charset="0"/>
              </a:rPr>
              <a:t>class</a:t>
            </a:r>
            <a:r>
              <a:rPr lang="cs-CZ" sz="1400" dirty="0" smtClean="0">
                <a:latin typeface="Courier New" pitchFamily="49" charset="0"/>
              </a:rPr>
              <a:t> C&lt;T&gt;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C&lt;T&gt; </a:t>
            </a:r>
            <a:r>
              <a:rPr lang="cs-CZ" sz="1400" dirty="0" err="1" smtClean="0">
                <a:latin typeface="Courier New" pitchFamily="49" charset="0"/>
              </a:rPr>
              <a:t>Where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</a:t>
            </a:r>
            <a:r>
              <a:rPr lang="cs-CZ" sz="1400" dirty="0" err="1" smtClean="0">
                <a:latin typeface="Courier New" pitchFamily="49" charset="0"/>
              </a:rPr>
              <a:t>T,bool</a:t>
            </a:r>
            <a:r>
              <a:rPr lang="cs-CZ" sz="1400" dirty="0" smtClean="0">
                <a:latin typeface="Courier New" pitchFamily="49" charset="0"/>
              </a:rPr>
              <a:t>&gt; </a:t>
            </a:r>
            <a:r>
              <a:rPr lang="cs-CZ" sz="1400" dirty="0" err="1" smtClean="0">
                <a:latin typeface="Courier New" pitchFamily="49" charset="0"/>
              </a:rPr>
              <a:t>predicate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C&lt;S&gt; </a:t>
            </a:r>
            <a:r>
              <a:rPr lang="cs-CZ" sz="1400" dirty="0" err="1" smtClean="0">
                <a:latin typeface="Courier New" pitchFamily="49" charset="0"/>
              </a:rPr>
              <a:t>Select</a:t>
            </a:r>
            <a:r>
              <a:rPr lang="cs-CZ" sz="1400" dirty="0" smtClean="0">
                <a:latin typeface="Courier New" pitchFamily="49" charset="0"/>
              </a:rPr>
              <a:t>&lt;S&gt;(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&lt;T,S&gt; </a:t>
            </a:r>
            <a:r>
              <a:rPr lang="cs-CZ" sz="1400" dirty="0" err="1" smtClean="0">
                <a:latin typeface="Courier New" pitchFamily="49" charset="0"/>
              </a:rPr>
              <a:t>selector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C&lt;S&gt; </a:t>
            </a:r>
            <a:r>
              <a:rPr lang="cs-CZ" sz="1400" dirty="0" err="1" smtClean="0">
                <a:latin typeface="Courier New" pitchFamily="49" charset="0"/>
              </a:rPr>
              <a:t>SelectMany</a:t>
            </a:r>
            <a:r>
              <a:rPr lang="cs-CZ" sz="1400" dirty="0" smtClean="0">
                <a:latin typeface="Courier New" pitchFamily="49" charset="0"/>
              </a:rPr>
              <a:t>&lt;S&gt;(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&lt;T,C&lt;S&gt;&gt; </a:t>
            </a:r>
            <a:r>
              <a:rPr lang="cs-CZ" sz="1400" dirty="0" err="1" smtClean="0">
                <a:latin typeface="Courier New" pitchFamily="49" charset="0"/>
              </a:rPr>
              <a:t>selector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O&lt;T&gt; </a:t>
            </a:r>
            <a:r>
              <a:rPr lang="cs-CZ" sz="1400" dirty="0" err="1" smtClean="0">
                <a:latin typeface="Courier New" pitchFamily="49" charset="0"/>
              </a:rPr>
              <a:t>OrderBy</a:t>
            </a:r>
            <a:r>
              <a:rPr lang="cs-CZ" sz="1400" dirty="0" smtClean="0">
                <a:latin typeface="Courier New" pitchFamily="49" charset="0"/>
              </a:rPr>
              <a:t>&lt;K&gt;(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O&lt;T&gt; </a:t>
            </a:r>
            <a:r>
              <a:rPr lang="cs-CZ" sz="1400" dirty="0" err="1" smtClean="0">
                <a:latin typeface="Courier New" pitchFamily="49" charset="0"/>
              </a:rPr>
              <a:t>OrderByDescending</a:t>
            </a:r>
            <a:r>
              <a:rPr lang="cs-CZ" sz="1400" dirty="0" smtClean="0">
                <a:latin typeface="Courier New" pitchFamily="49" charset="0"/>
              </a:rPr>
              <a:t>&lt;K&gt;(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C&lt;G&lt;K,T&gt;&gt; </a:t>
            </a:r>
            <a:r>
              <a:rPr lang="cs-CZ" sz="1400" dirty="0" err="1" smtClean="0">
                <a:latin typeface="Courier New" pitchFamily="49" charset="0"/>
              </a:rPr>
              <a:t>GroupBy</a:t>
            </a:r>
            <a:r>
              <a:rPr lang="cs-CZ" sz="1400" dirty="0" smtClean="0">
                <a:latin typeface="Courier New" pitchFamily="49" charset="0"/>
              </a:rPr>
              <a:t>&lt;K&gt;(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C&lt;G&lt;K,E&gt;&gt; </a:t>
            </a:r>
            <a:r>
              <a:rPr lang="cs-CZ" sz="1400" dirty="0" err="1" smtClean="0">
                <a:latin typeface="Courier New" pitchFamily="49" charset="0"/>
              </a:rPr>
              <a:t>GroupBy</a:t>
            </a:r>
            <a:r>
              <a:rPr lang="cs-CZ" sz="1400" dirty="0" smtClean="0">
                <a:latin typeface="Courier New" pitchFamily="49" charset="0"/>
              </a:rPr>
              <a:t>&lt;K,E&gt;(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, 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&lt;T,E&gt;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cs-CZ" sz="1400" dirty="0" err="1" smtClean="0">
                <a:latin typeface="Courier New" pitchFamily="49" charset="0"/>
              </a:rPr>
              <a:t>elemExpr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>
                <a:latin typeface="Courier New" pitchFamily="49" charset="0"/>
              </a:rPr>
              <a:t>	</a:t>
            </a:r>
            <a:r>
              <a:rPr lang="en-US" sz="1400" dirty="0" smtClean="0">
                <a:latin typeface="Courier New" pitchFamily="49" charset="0"/>
              </a:rPr>
              <a:t>}</a:t>
            </a:r>
            <a:endParaRPr lang="cs-CZ" sz="14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42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Expressions – Query Ops (MSDN)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8971642" cy="4860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aoblený obdélník 3"/>
          <p:cNvSpPr/>
          <p:nvPr/>
        </p:nvSpPr>
        <p:spPr>
          <a:xfrm>
            <a:off x="5220072" y="4041068"/>
            <a:ext cx="345638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</a:t>
            </a:r>
            <a:r>
              <a:rPr lang="en-US" dirty="0" smtClean="0"/>
              <a:t> let a = b </a:t>
            </a:r>
            <a:r>
              <a:rPr lang="el-GR" dirty="0" smtClean="0"/>
              <a:t>β</a:t>
            </a:r>
            <a:endParaRPr lang="en-US" dirty="0"/>
          </a:p>
        </p:txBody>
      </p:sp>
      <p:sp>
        <p:nvSpPr>
          <p:cNvPr id="6" name="Zaoblený obdélník 5"/>
          <p:cNvSpPr/>
          <p:nvPr/>
        </p:nvSpPr>
        <p:spPr>
          <a:xfrm>
            <a:off x="5220072" y="4869160"/>
            <a:ext cx="345638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</a:t>
            </a:r>
            <a:r>
              <a:rPr lang="en-US" dirty="0" smtClean="0"/>
              <a:t>.Select(x =&gt; new { x, a = b}).</a:t>
            </a:r>
            <a:r>
              <a:rPr lang="el-GR" dirty="0" smtClean="0"/>
              <a:t>β</a:t>
            </a:r>
            <a:endParaRPr lang="en-US" dirty="0"/>
          </a:p>
        </p:txBody>
      </p:sp>
      <p:cxnSp>
        <p:nvCxnSpPr>
          <p:cNvPr id="7" name="Přímá spojnice se šipkou 6"/>
          <p:cNvCxnSpPr>
            <a:stCxn id="4" idx="2"/>
          </p:cNvCxnSpPr>
          <p:nvPr/>
        </p:nvCxnSpPr>
        <p:spPr>
          <a:xfrm>
            <a:off x="6948264" y="4545124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89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LINQ to Objects</a:t>
            </a:r>
            <a:endParaRPr lang="cs-CZ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196975"/>
            <a:ext cx="9144000" cy="5105400"/>
          </a:xfrm>
        </p:spPr>
        <p:txBody>
          <a:bodyPr/>
          <a:lstStyle/>
          <a:p>
            <a:r>
              <a:rPr lang="en-US" sz="1400" dirty="0" smtClean="0"/>
              <a:t>Set of generic extension methods (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Select</a:t>
            </a:r>
            <a:r>
              <a:rPr lang="en-US" sz="1400" dirty="0" smtClean="0"/>
              <a:t>,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Where</a:t>
            </a:r>
            <a:r>
              <a:rPr lang="en-US" sz="1400" dirty="0" smtClean="0"/>
              <a:t>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OrderBy</a:t>
            </a:r>
            <a:r>
              <a:rPr lang="en-US" sz="1400" dirty="0" smtClean="0"/>
              <a:t>, etc.) implemented for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&lt;T&gt;</a:t>
            </a:r>
            <a:r>
              <a:rPr lang="en-US" sz="1400" dirty="0" smtClean="0"/>
              <a:t> interface (provided by static class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Enumerable</a:t>
            </a:r>
            <a:r>
              <a:rPr lang="en-US" sz="1400" dirty="0" smtClean="0"/>
              <a:t>), example:</a:t>
            </a:r>
          </a:p>
          <a:p>
            <a:endParaRPr lang="en-US" sz="1400" dirty="0" smtClean="0"/>
          </a:p>
          <a:p>
            <a:pPr>
              <a:buFontTx/>
              <a:buNone/>
            </a:pPr>
            <a:r>
              <a:rPr lang="en-US" sz="1400" dirty="0" smtClean="0"/>
              <a:t>	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[] numbers = { 5, 4, 1, 3, 9, 8, 6, 7, 2, 0 };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   	</a:t>
            </a:r>
            <a:r>
              <a:rPr lang="en-US" sz="1400" dirty="0" err="1" smtClean="0">
                <a:latin typeface="Courier New" pitchFamily="49" charset="0"/>
              </a:rPr>
              <a:t>var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numberGroups</a:t>
            </a:r>
            <a:r>
              <a:rPr lang="en-US" sz="1400" dirty="0" smtClean="0">
                <a:latin typeface="Courier New" pitchFamily="49" charset="0"/>
              </a:rPr>
              <a:t> = </a:t>
            </a:r>
            <a:r>
              <a:rPr lang="en-US" sz="1400" b="1" dirty="0" smtClean="0">
                <a:latin typeface="Courier New" pitchFamily="49" charset="0"/>
              </a:rPr>
              <a:t>from</a:t>
            </a:r>
            <a:r>
              <a:rPr lang="en-US" sz="1400" dirty="0" smtClean="0">
                <a:latin typeface="Courier New" pitchFamily="49" charset="0"/>
              </a:rPr>
              <a:t> n </a:t>
            </a:r>
            <a:r>
              <a:rPr lang="en-US" sz="1400" b="1" dirty="0" smtClean="0">
                <a:latin typeface="Courier New" pitchFamily="49" charset="0"/>
              </a:rPr>
              <a:t>in</a:t>
            </a:r>
            <a:r>
              <a:rPr lang="en-US" sz="1400" dirty="0" smtClean="0">
                <a:latin typeface="Courier New" pitchFamily="49" charset="0"/>
              </a:rPr>
              <a:t> numbers </a:t>
            </a:r>
            <a:r>
              <a:rPr lang="en-US" sz="1400" b="1" dirty="0" smtClean="0">
                <a:latin typeface="Courier New" pitchFamily="49" charset="0"/>
              </a:rPr>
              <a:t>group</a:t>
            </a:r>
            <a:r>
              <a:rPr lang="en-US" sz="1400" dirty="0" smtClean="0">
                <a:latin typeface="Courier New" pitchFamily="49" charset="0"/>
              </a:rPr>
              <a:t> n </a:t>
            </a:r>
            <a:r>
              <a:rPr lang="en-US" sz="1400" b="1" dirty="0" smtClean="0">
                <a:latin typeface="Courier New" pitchFamily="49" charset="0"/>
              </a:rPr>
              <a:t>by</a:t>
            </a:r>
            <a:r>
              <a:rPr lang="en-US" sz="1400" dirty="0" smtClean="0">
                <a:latin typeface="Courier New" pitchFamily="49" charset="0"/>
              </a:rPr>
              <a:t> n % 5 </a:t>
            </a:r>
            <a:r>
              <a:rPr lang="en-US" sz="1400" b="1" dirty="0" smtClean="0">
                <a:latin typeface="Courier New" pitchFamily="49" charset="0"/>
              </a:rPr>
              <a:t>into</a:t>
            </a:r>
            <a:r>
              <a:rPr lang="en-US" sz="1400" dirty="0" smtClean="0">
                <a:latin typeface="Courier New" pitchFamily="49" charset="0"/>
              </a:rPr>
              <a:t> g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                   </a:t>
            </a:r>
            <a:r>
              <a:rPr lang="en-US" sz="1400" b="1" dirty="0" smtClean="0">
                <a:latin typeface="Courier New" pitchFamily="49" charset="0"/>
              </a:rPr>
              <a:t>select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new</a:t>
            </a:r>
            <a:r>
              <a:rPr lang="en-US" sz="1400" dirty="0" smtClean="0">
                <a:latin typeface="Courier New" pitchFamily="49" charset="0"/>
              </a:rPr>
              <a:t> { Remainder = </a:t>
            </a:r>
            <a:r>
              <a:rPr lang="en-US" sz="1400" dirty="0" err="1" smtClean="0">
                <a:latin typeface="Courier New" pitchFamily="49" charset="0"/>
              </a:rPr>
              <a:t>g</a:t>
            </a:r>
            <a:r>
              <a:rPr lang="en-US" sz="1400" b="1" dirty="0" err="1" smtClean="0">
                <a:latin typeface="Courier New" pitchFamily="49" charset="0"/>
              </a:rPr>
              <a:t>.Key</a:t>
            </a:r>
            <a:r>
              <a:rPr lang="en-US" sz="1400" dirty="0" smtClean="0">
                <a:latin typeface="Courier New" pitchFamily="49" charset="0"/>
              </a:rPr>
              <a:t>, Numbers = g };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en-US" sz="1400" dirty="0" err="1" smtClean="0">
                <a:latin typeface="Courier New" pitchFamily="49" charset="0"/>
              </a:rPr>
              <a:t>foreach</a:t>
            </a:r>
            <a:r>
              <a:rPr lang="en-US" sz="1400" dirty="0" smtClean="0">
                <a:latin typeface="Courier New" pitchFamily="49" charset="0"/>
              </a:rPr>
              <a:t> (</a:t>
            </a:r>
            <a:r>
              <a:rPr lang="en-US" sz="1400" dirty="0" err="1" smtClean="0">
                <a:latin typeface="Courier New" pitchFamily="49" charset="0"/>
              </a:rPr>
              <a:t>var</a:t>
            </a:r>
            <a:r>
              <a:rPr lang="en-US" sz="1400" dirty="0" smtClean="0">
                <a:latin typeface="Courier New" pitchFamily="49" charset="0"/>
              </a:rPr>
              <a:t> g in </a:t>
            </a:r>
            <a:r>
              <a:rPr lang="en-US" sz="1400" dirty="0" err="1" smtClean="0">
                <a:latin typeface="Courier New" pitchFamily="49" charset="0"/>
              </a:rPr>
              <a:t>numberGroups</a:t>
            </a:r>
            <a:r>
              <a:rPr lang="en-US" sz="1400" dirty="0" smtClean="0">
                <a:latin typeface="Courier New" pitchFamily="49" charset="0"/>
              </a:rPr>
              <a:t>) {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</a:t>
            </a:r>
            <a:r>
              <a:rPr lang="en-US" sz="1400" dirty="0" err="1" smtClean="0">
                <a:latin typeface="Courier New" pitchFamily="49" charset="0"/>
              </a:rPr>
              <a:t>Console.WriteLine</a:t>
            </a:r>
            <a:r>
              <a:rPr lang="en-US" sz="1400" dirty="0" smtClean="0">
                <a:latin typeface="Courier New" pitchFamily="49" charset="0"/>
              </a:rPr>
              <a:t>(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     "Numbers with a remainder of {0} when divided by 5:", </a:t>
            </a:r>
            <a:r>
              <a:rPr lang="en-US" sz="1400" dirty="0" err="1" smtClean="0">
                <a:latin typeface="Courier New" pitchFamily="49" charset="0"/>
              </a:rPr>
              <a:t>g.Remainder</a:t>
            </a:r>
            <a:endParaRPr lang="en-US" sz="14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);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</a:t>
            </a:r>
            <a:r>
              <a:rPr lang="en-US" sz="1400" dirty="0" err="1" smtClean="0">
                <a:latin typeface="Courier New" pitchFamily="49" charset="0"/>
              </a:rPr>
              <a:t>foreach</a:t>
            </a:r>
            <a:r>
              <a:rPr lang="en-US" sz="1400" dirty="0" smtClean="0">
                <a:latin typeface="Courier New" pitchFamily="49" charset="0"/>
              </a:rPr>
              <a:t> (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 n in </a:t>
            </a:r>
            <a:r>
              <a:rPr lang="en-US" sz="1400" dirty="0" err="1" smtClean="0">
                <a:latin typeface="Courier New" pitchFamily="49" charset="0"/>
              </a:rPr>
              <a:t>g.Numbers</a:t>
            </a:r>
            <a:r>
              <a:rPr lang="en-US" sz="1400" dirty="0" smtClean="0">
                <a:latin typeface="Courier New" pitchFamily="49" charset="0"/>
              </a:rPr>
              <a:t>) {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	</a:t>
            </a:r>
            <a:r>
              <a:rPr lang="en-US" sz="1400" dirty="0" err="1" smtClean="0">
                <a:latin typeface="Courier New" pitchFamily="49" charset="0"/>
              </a:rPr>
              <a:t>Console.WriteLine</a:t>
            </a:r>
            <a:r>
              <a:rPr lang="en-US" sz="1400" dirty="0" smtClean="0">
                <a:latin typeface="Courier New" pitchFamily="49" charset="0"/>
              </a:rPr>
              <a:t>(n);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}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}</a:t>
            </a:r>
          </a:p>
          <a:p>
            <a:pPr>
              <a:buFontTx/>
              <a:buNone/>
            </a:pPr>
            <a:endParaRPr lang="en-US" sz="1400" dirty="0" smtClean="0">
              <a:latin typeface="Courier New" pitchFamily="49" charset="0"/>
            </a:endParaRPr>
          </a:p>
          <a:p>
            <a:r>
              <a:rPr lang="en-US" sz="1400" dirty="0" smtClean="0"/>
              <a:t>LINQ to * - Classes for * data access using query expressions</a:t>
            </a:r>
          </a:p>
          <a:p>
            <a:endParaRPr lang="en-US" sz="1400" dirty="0" smtClean="0"/>
          </a:p>
          <a:p>
            <a:r>
              <a:rPr lang="en-US" sz="1400" dirty="0" smtClean="0"/>
              <a:t>NOTE: For any LINQ  implementation it is commonly expected (but not</a:t>
            </a:r>
            <a:br>
              <a:rPr lang="en-US" sz="1400" dirty="0" smtClean="0"/>
            </a:br>
            <a:r>
              <a:rPr lang="en-US" sz="1400" dirty="0" smtClean="0"/>
              <a:t>enforced [see </a:t>
            </a:r>
            <a:r>
              <a:rPr lang="en-US" sz="1400" dirty="0" err="1" smtClean="0"/>
              <a:t>LinqToNothing</a:t>
            </a:r>
            <a:r>
              <a:rPr lang="en-US" sz="1400" dirty="0" smtClean="0"/>
              <a:t> example]), that the “resulting” type of any</a:t>
            </a:r>
            <a:br>
              <a:rPr lang="en-US" sz="1400" dirty="0" smtClean="0"/>
            </a:br>
            <a:r>
              <a:rPr lang="en-US" sz="1400" dirty="0" smtClean="0"/>
              <a:t>query implements at least the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400" dirty="0" smtClean="0"/>
              <a:t> interface.</a:t>
            </a:r>
          </a:p>
          <a:p>
            <a:pPr marL="0" indent="0">
              <a:buNone/>
            </a:pPr>
            <a:endParaRPr lang="cs-CZ" sz="1400" dirty="0" smtClean="0"/>
          </a:p>
        </p:txBody>
      </p:sp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6084169" y="3716808"/>
            <a:ext cx="2952328" cy="23764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0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5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0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4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4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9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1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1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6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3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3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8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2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7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2</a:t>
            </a:r>
            <a:br>
              <a:rPr lang="cs-CZ" sz="1000" dirty="0">
                <a:solidFill>
                  <a:schemeClr val="bg1"/>
                </a:solidFill>
              </a:rPr>
            </a:br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2" name="Šipka dolů 1"/>
          <p:cNvSpPr/>
          <p:nvPr/>
        </p:nvSpPr>
        <p:spPr>
          <a:xfrm rot="8209933">
            <a:off x="4602060" y="5950172"/>
            <a:ext cx="432048" cy="5040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19200"/>
            <a:ext cx="8820150" cy="5105400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>
                <a:latin typeface="Courier New" pitchFamily="49" charset="0"/>
              </a:rPr>
              <a:t> customers </a:t>
            </a:r>
            <a:r>
              <a:rPr lang="en-US" sz="1600" b="1" dirty="0" err="1">
                <a:latin typeface="Courier New" pitchFamily="49" charset="0"/>
              </a:rPr>
              <a:t>orderby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</a:rPr>
              <a:t>orderby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>
                <a:latin typeface="Courier New" pitchFamily="49" charset="0"/>
              </a:rPr>
              <a:t> new 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 smtClean="0">
                <a:latin typeface="Courier New" pitchFamily="49" charset="0"/>
              </a:rPr>
              <a:t>.OrderBy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>
                <a:latin typeface="Courier New" pitchFamily="49" charset="0"/>
              </a:rPr>
              <a:t>).</a:t>
            </a:r>
            <a:r>
              <a:rPr lang="en-US" sz="1600" b="1" dirty="0" err="1" smtClean="0">
                <a:latin typeface="Courier New" pitchFamily="49" charset="0"/>
              </a:rPr>
              <a:t>OrderBy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b="1" dirty="0" smtClean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dirty="0">
                <a:latin typeface="Courier New" pitchFamily="49" charset="0"/>
              </a:rPr>
              <a:t>=&gt; new</a:t>
            </a:r>
          </a:p>
          <a:p>
            <a:pPr>
              <a:buNone/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smtClean="0">
                <a:latin typeface="Courier New" pitchFamily="49" charset="0"/>
              </a:rPr>
              <a:t>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  <a:r>
              <a:rPr lang="en-US" sz="1600" b="1" dirty="0" smtClean="0">
                <a:latin typeface="Courier New" pitchFamily="49" charset="0"/>
              </a:rPr>
              <a:t>)</a:t>
            </a:r>
            <a:endParaRPr lang="en-US" sz="1600" dirty="0" smtClean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 smtClean="0"/>
          </a:p>
          <a:p>
            <a:pPr>
              <a:buFontTx/>
              <a:buNone/>
            </a:pP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360278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19200"/>
            <a:ext cx="8820150" cy="5105400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>
                <a:latin typeface="Courier New" pitchFamily="49" charset="0"/>
              </a:rPr>
              <a:t> customers </a:t>
            </a:r>
            <a:r>
              <a:rPr lang="en-US" sz="1600" b="1" dirty="0" err="1">
                <a:latin typeface="Courier New" pitchFamily="49" charset="0"/>
              </a:rPr>
              <a:t>orderby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 smtClean="0">
                <a:latin typeface="Courier New" pitchFamily="49" charset="0"/>
              </a:rPr>
              <a:t>,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>
                <a:latin typeface="Courier New" pitchFamily="49" charset="0"/>
              </a:rPr>
              <a:t> new 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 smtClean="0">
                <a:latin typeface="Courier New" pitchFamily="49" charset="0"/>
              </a:rPr>
              <a:t>.OrderBy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 smtClean="0">
                <a:latin typeface="Courier New" pitchFamily="49" charset="0"/>
              </a:rPr>
              <a:t>).</a:t>
            </a:r>
            <a:r>
              <a:rPr lang="en-US" sz="1600" b="1" dirty="0" err="1" smtClean="0">
                <a:latin typeface="Courier New" pitchFamily="49" charset="0"/>
              </a:rPr>
              <a:t>ThenBy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b="1" dirty="0" smtClean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dirty="0">
                <a:latin typeface="Courier New" pitchFamily="49" charset="0"/>
              </a:rPr>
              <a:t>=&gt; new</a:t>
            </a:r>
          </a:p>
          <a:p>
            <a:pPr>
              <a:buNone/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smtClean="0">
                <a:latin typeface="Courier New" pitchFamily="49" charset="0"/>
              </a:rPr>
              <a:t>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  <a:r>
              <a:rPr lang="en-US" sz="1600" b="1" dirty="0" smtClean="0">
                <a:latin typeface="Courier New" pitchFamily="49" charset="0"/>
              </a:rPr>
              <a:t>)</a:t>
            </a:r>
            <a:endParaRPr lang="en-US" sz="1600" dirty="0" smtClean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 smtClean="0"/>
          </a:p>
          <a:p>
            <a:pPr>
              <a:buFontTx/>
              <a:buNone/>
            </a:pP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4949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Expressions – Query Ops (MSDN)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8971642" cy="4860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aoblený obdélník 3"/>
          <p:cNvSpPr/>
          <p:nvPr/>
        </p:nvSpPr>
        <p:spPr>
          <a:xfrm>
            <a:off x="5220072" y="4041068"/>
            <a:ext cx="345638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</a:t>
            </a:r>
            <a:r>
              <a:rPr lang="en-US" dirty="0" smtClean="0"/>
              <a:t> let a = b </a:t>
            </a:r>
            <a:r>
              <a:rPr lang="el-GR" dirty="0" smtClean="0"/>
              <a:t>β</a:t>
            </a:r>
            <a:endParaRPr lang="en-US" dirty="0"/>
          </a:p>
        </p:txBody>
      </p:sp>
      <p:sp>
        <p:nvSpPr>
          <p:cNvPr id="6" name="Zaoblený obdélník 5"/>
          <p:cNvSpPr/>
          <p:nvPr/>
        </p:nvSpPr>
        <p:spPr>
          <a:xfrm>
            <a:off x="5220072" y="4869160"/>
            <a:ext cx="345638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</a:t>
            </a:r>
            <a:r>
              <a:rPr lang="en-US" dirty="0" smtClean="0"/>
              <a:t>.Select(x =&gt; new { x, a = b}).</a:t>
            </a:r>
            <a:r>
              <a:rPr lang="el-GR" dirty="0" smtClean="0"/>
              <a:t>β</a:t>
            </a:r>
            <a:endParaRPr lang="en-US" dirty="0"/>
          </a:p>
        </p:txBody>
      </p:sp>
      <p:cxnSp>
        <p:nvCxnSpPr>
          <p:cNvPr id="7" name="Přímá spojnice se šipkou 6"/>
          <p:cNvCxnSpPr>
            <a:stCxn id="4" idx="2"/>
          </p:cNvCxnSpPr>
          <p:nvPr/>
        </p:nvCxnSpPr>
        <p:spPr>
          <a:xfrm>
            <a:off x="6948264" y="4545124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23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dirty="0" smtClean="0"/>
              <a:t>Query Expressions – </a:t>
            </a:r>
            <a:r>
              <a:rPr lang="en-US" dirty="0" err="1" smtClean="0"/>
              <a:t>SelectMany</a:t>
            </a:r>
            <a:endParaRPr lang="cs-CZ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533400" y="1219200"/>
            <a:ext cx="8359775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 smtClean="0"/>
              <a:t>Query expression: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/>
              <a:t>	</a:t>
            </a:r>
            <a:r>
              <a:rPr lang="en-US" sz="1600" b="1" dirty="0" smtClean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customers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o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c.Orders</a:t>
            </a:r>
            <a:endParaRPr lang="en-US" sz="16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o.OrderDate.Year</a:t>
            </a:r>
            <a:r>
              <a:rPr lang="en-US" sz="1600" dirty="0" smtClean="0">
                <a:latin typeface="Courier New" pitchFamily="49" charset="0"/>
              </a:rPr>
              <a:t> == 2005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 smtClean="0">
                <a:latin typeface="Courier New" pitchFamily="49" charset="0"/>
              </a:rPr>
              <a:t> new {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o.OrderID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o.Total</a:t>
            </a:r>
            <a:r>
              <a:rPr lang="en-US" sz="1600" dirty="0" smtClean="0">
                <a:latin typeface="Courier New" pitchFamily="49" charset="0"/>
              </a:rPr>
              <a:t>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1600" dirty="0" smtClean="0"/>
              <a:t>Gets translated to:</a:t>
            </a:r>
          </a:p>
          <a:p>
            <a:pPr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.Where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</a:t>
            </a:r>
            <a:r>
              <a:rPr lang="en-US" sz="1600" b="1" dirty="0">
                <a:latin typeface="Courier New" pitchFamily="49" charset="0"/>
              </a:rPr>
              <a:t>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</a:rPr>
              <a:t>SelectMany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	</a:t>
            </a:r>
            <a:r>
              <a:rPr lang="en-US" sz="1600" dirty="0" err="1" smtClean="0">
                <a:latin typeface="Courier New" pitchFamily="49" charset="0"/>
              </a:rPr>
              <a:t>c.Orders</a:t>
            </a:r>
            <a:r>
              <a:rPr lang="en-US" sz="1600" b="1" dirty="0" smtClean="0">
                <a:latin typeface="Courier New" pitchFamily="49" charset="0"/>
              </a:rPr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	</a:t>
            </a:r>
            <a:r>
              <a:rPr lang="en-US" sz="1600" b="1" dirty="0">
                <a:latin typeface="Courier New" pitchFamily="49" charset="0"/>
              </a:rPr>
              <a:t>Where(</a:t>
            </a:r>
            <a:r>
              <a:rPr lang="en-US" sz="1600" dirty="0" smtClean="0">
                <a:latin typeface="Courier New" pitchFamily="49" charset="0"/>
              </a:rPr>
              <a:t>o =&gt; </a:t>
            </a:r>
            <a:r>
              <a:rPr lang="en-US" sz="1600" dirty="0" err="1" smtClean="0">
                <a:latin typeface="Courier New" pitchFamily="49" charset="0"/>
              </a:rPr>
              <a:t>o.OrderDate.Year</a:t>
            </a:r>
            <a:r>
              <a:rPr lang="en-US" sz="1600" dirty="0" smtClean="0">
                <a:latin typeface="Courier New" pitchFamily="49" charset="0"/>
              </a:rPr>
              <a:t> == 2005</a:t>
            </a:r>
            <a:r>
              <a:rPr lang="en-US" sz="1600" b="1" dirty="0" smtClean="0">
                <a:latin typeface="Courier New" pitchFamily="49" charset="0"/>
              </a:rPr>
              <a:t>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	</a:t>
            </a:r>
            <a:r>
              <a:rPr lang="en-US" sz="1600" b="1" dirty="0" smtClean="0">
                <a:latin typeface="Courier New" pitchFamily="49" charset="0"/>
              </a:rPr>
              <a:t>Select(</a:t>
            </a:r>
            <a:r>
              <a:rPr lang="en-US" sz="1600" dirty="0" smtClean="0">
                <a:latin typeface="Courier New" pitchFamily="49" charset="0"/>
              </a:rPr>
              <a:t>o =&gt; new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		Name =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OrderID</a:t>
            </a:r>
            <a:r>
              <a:rPr lang="en-US" sz="1600" dirty="0" smtClean="0">
                <a:latin typeface="Courier New" pitchFamily="49" charset="0"/>
              </a:rPr>
              <a:t> = </a:t>
            </a:r>
            <a:r>
              <a:rPr lang="en-US" sz="1600" dirty="0" err="1" smtClean="0">
                <a:latin typeface="Courier New" pitchFamily="49" charset="0"/>
              </a:rPr>
              <a:t>o.OrderID</a:t>
            </a:r>
            <a:r>
              <a:rPr lang="en-US" sz="1600" dirty="0" smtClean="0">
                <a:latin typeface="Courier New" pitchFamily="49" charset="0"/>
              </a:rPr>
              <a:t>, Total = </a:t>
            </a:r>
            <a:r>
              <a:rPr lang="en-US" sz="1600" dirty="0" err="1" smtClean="0">
                <a:latin typeface="Courier New" pitchFamily="49" charset="0"/>
              </a:rPr>
              <a:t>o.Total</a:t>
            </a:r>
            <a:r>
              <a:rPr lang="en-US" sz="1600" dirty="0" smtClean="0">
                <a:latin typeface="Courier New" pitchFamily="49" charset="0"/>
              </a:rPr>
              <a:t> 	}</a:t>
            </a:r>
            <a:r>
              <a:rPr lang="en-US" sz="1600" b="1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	</a:t>
            </a:r>
            <a:r>
              <a:rPr lang="en-US" sz="1600" b="1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6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600" dirty="0" smtClean="0"/>
          </a:p>
          <a:p>
            <a:pPr>
              <a:lnSpc>
                <a:spcPct val="90000"/>
              </a:lnSpc>
              <a:buFontTx/>
              <a:buNone/>
            </a:pP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54080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Expressions – Query Ops (MSDN)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8971642" cy="4860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aoblený obdélník 3"/>
          <p:cNvSpPr/>
          <p:nvPr/>
        </p:nvSpPr>
        <p:spPr>
          <a:xfrm>
            <a:off x="5220072" y="4041068"/>
            <a:ext cx="345638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</a:t>
            </a:r>
            <a:r>
              <a:rPr lang="en-US" dirty="0" smtClean="0"/>
              <a:t> let a = b </a:t>
            </a:r>
            <a:r>
              <a:rPr lang="el-GR" dirty="0" smtClean="0"/>
              <a:t>β</a:t>
            </a:r>
            <a:endParaRPr lang="en-US" dirty="0"/>
          </a:p>
        </p:txBody>
      </p:sp>
      <p:sp>
        <p:nvSpPr>
          <p:cNvPr id="6" name="Zaoblený obdélník 5"/>
          <p:cNvSpPr/>
          <p:nvPr/>
        </p:nvSpPr>
        <p:spPr>
          <a:xfrm>
            <a:off x="5220072" y="4869160"/>
            <a:ext cx="345638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</a:t>
            </a:r>
            <a:r>
              <a:rPr lang="en-US" dirty="0" smtClean="0"/>
              <a:t>.Select(x =&gt; new { x, a = b}).</a:t>
            </a:r>
            <a:r>
              <a:rPr lang="el-GR" dirty="0" smtClean="0"/>
              <a:t>β</a:t>
            </a:r>
            <a:endParaRPr lang="en-US" dirty="0"/>
          </a:p>
        </p:txBody>
      </p:sp>
      <p:cxnSp>
        <p:nvCxnSpPr>
          <p:cNvPr id="7" name="Přímá spojnice se šipkou 6"/>
          <p:cNvCxnSpPr>
            <a:stCxn id="4" idx="2"/>
          </p:cNvCxnSpPr>
          <p:nvPr/>
        </p:nvCxnSpPr>
        <p:spPr>
          <a:xfrm>
            <a:off x="6948264" y="4545124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17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(MSDN)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78"/>
          <a:stretch/>
        </p:blipFill>
        <p:spPr bwMode="auto">
          <a:xfrm>
            <a:off x="1355992" y="1313951"/>
            <a:ext cx="6816408" cy="3339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76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(MSDN)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42"/>
          <a:stretch/>
        </p:blipFill>
        <p:spPr bwMode="auto">
          <a:xfrm>
            <a:off x="1331640" y="1159378"/>
            <a:ext cx="6664771" cy="464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47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Inner Join + Grouping (MSDN)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70"/>
          <a:stretch/>
        </p:blipFill>
        <p:spPr bwMode="auto">
          <a:xfrm>
            <a:off x="1547664" y="1124744"/>
            <a:ext cx="719817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83"/>
          <a:stretch/>
        </p:blipFill>
        <p:spPr bwMode="auto">
          <a:xfrm>
            <a:off x="128018" y="3717032"/>
            <a:ext cx="7177657" cy="2431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79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Ops (MSDN)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72"/>
          <a:stretch/>
        </p:blipFill>
        <p:spPr bwMode="auto">
          <a:xfrm>
            <a:off x="1002482" y="980728"/>
            <a:ext cx="736009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1002482" y="5467350"/>
            <a:ext cx="6305822" cy="9859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Zip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625" y="5537782"/>
            <a:ext cx="2859908" cy="82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652120" y="5467350"/>
            <a:ext cx="1656184" cy="9859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zip operation defined by passed delegate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8951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Concat</a:t>
            </a:r>
            <a:r>
              <a:rPr lang="en-US" dirty="0" smtClean="0"/>
              <a:t> (MSDN)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9997"/>
          <a:stretch/>
        </p:blipFill>
        <p:spPr bwMode="auto">
          <a:xfrm>
            <a:off x="1115616" y="1700808"/>
            <a:ext cx="7141021" cy="2500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50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Functions (MSDN)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51"/>
          <a:stretch/>
        </p:blipFill>
        <p:spPr bwMode="auto">
          <a:xfrm>
            <a:off x="535062" y="980728"/>
            <a:ext cx="6341194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10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(MSDN)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6"/>
          <a:stretch/>
        </p:blipFill>
        <p:spPr bwMode="auto">
          <a:xfrm>
            <a:off x="521121" y="980728"/>
            <a:ext cx="6643167" cy="562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ál 2"/>
          <p:cNvSpPr/>
          <p:nvPr/>
        </p:nvSpPr>
        <p:spPr>
          <a:xfrm>
            <a:off x="3131840" y="4509120"/>
            <a:ext cx="720080" cy="225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ál 4"/>
          <p:cNvSpPr/>
          <p:nvPr/>
        </p:nvSpPr>
        <p:spPr>
          <a:xfrm>
            <a:off x="3203848" y="5977855"/>
            <a:ext cx="720080" cy="225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aoblený obdélník 3"/>
          <p:cNvSpPr/>
          <p:nvPr/>
        </p:nvSpPr>
        <p:spPr>
          <a:xfrm>
            <a:off x="6588224" y="4588557"/>
            <a:ext cx="2304256" cy="36004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.</a:t>
            </a:r>
            <a:r>
              <a:rPr lang="en-US" sz="1400" dirty="0" err="1" smtClean="0"/>
              <a:t>SkipWhile</a:t>
            </a:r>
            <a:r>
              <a:rPr lang="en-US" sz="1400" dirty="0" smtClean="0"/>
              <a:t>(x =&gt; x &lt; 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2828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 Ops (MSDN)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87"/>
          <a:stretch/>
        </p:blipFill>
        <p:spPr bwMode="auto">
          <a:xfrm>
            <a:off x="467544" y="980728"/>
            <a:ext cx="5942781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Přímá spojnice 3"/>
          <p:cNvCxnSpPr/>
          <p:nvPr/>
        </p:nvCxnSpPr>
        <p:spPr>
          <a:xfrm>
            <a:off x="2463924" y="3308226"/>
            <a:ext cx="936104" cy="0"/>
          </a:xfrm>
          <a:prstGeom prst="lin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Přímá spojnice 5"/>
          <p:cNvCxnSpPr/>
          <p:nvPr/>
        </p:nvCxnSpPr>
        <p:spPr>
          <a:xfrm>
            <a:off x="2445668" y="5366767"/>
            <a:ext cx="1002779" cy="0"/>
          </a:xfrm>
          <a:prstGeom prst="lin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Zaoblený obdélník 7"/>
          <p:cNvSpPr/>
          <p:nvPr/>
        </p:nvSpPr>
        <p:spPr>
          <a:xfrm>
            <a:off x="6603193" y="3193045"/>
            <a:ext cx="2304256" cy="36004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First = ignore rest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4572000" y="5445224"/>
            <a:ext cx="4263008" cy="36004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Single = check single only, if not → error (exception)</a:t>
            </a:r>
          </a:p>
        </p:txBody>
      </p:sp>
    </p:spTree>
    <p:extLst>
      <p:ext uri="{BB962C8B-B14F-4D97-AF65-F5344CB8AC3E}">
        <p14:creationId xmlns:p14="http://schemas.microsoft.com/office/powerpoint/2010/main" val="150562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Conditions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79512" y="1052736"/>
            <a:ext cx="8496944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public static bool </a:t>
            </a:r>
            <a:r>
              <a:rPr lang="en-U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All&lt;</a:t>
            </a:r>
            <a:r>
              <a:rPr lang="en-US" sz="1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&gt;(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this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 source, </a:t>
            </a:r>
            <a:r>
              <a:rPr lang="en-US" sz="1400" i="1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1400" i="1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i="1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i="1" dirty="0">
                <a:latin typeface="Consolas" panose="020B0609020204030204" pitchFamily="49" charset="0"/>
                <a:cs typeface="Consolas" panose="020B0609020204030204" pitchFamily="49" charset="0"/>
              </a:rPr>
              <a:t>, bool&gt; </a:t>
            </a:r>
            <a:r>
              <a:rPr lang="en-US" sz="14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predicate</a:t>
            </a:r>
          </a:p>
          <a:p>
            <a:pPr marL="0" indent="0">
              <a:buNone/>
            </a:pP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public static bool </a:t>
            </a:r>
            <a:r>
              <a:rPr lang="en-U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Any&lt;</a:t>
            </a:r>
            <a:r>
              <a:rPr lang="en-US" sz="1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&gt;(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this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 source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public static bool </a:t>
            </a:r>
            <a:r>
              <a:rPr lang="en-U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Any&lt;</a:t>
            </a:r>
            <a:r>
              <a:rPr lang="en-US" sz="1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&gt;(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this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 source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i="1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1400" i="1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i="1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i="1" dirty="0">
                <a:latin typeface="Consolas" panose="020B0609020204030204" pitchFamily="49" charset="0"/>
                <a:cs typeface="Consolas" panose="020B0609020204030204" pitchFamily="49" charset="0"/>
              </a:rPr>
              <a:t>, bool&gt; predicate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public static bool </a:t>
            </a:r>
            <a:r>
              <a:rPr lang="en-U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Contains&lt;</a:t>
            </a:r>
            <a:r>
              <a:rPr lang="en-US" sz="1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&gt;(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this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 source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value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public static bool </a:t>
            </a:r>
            <a:r>
              <a:rPr lang="en-US" sz="1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SequenceEqual</a:t>
            </a:r>
            <a:r>
              <a:rPr lang="en-U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&gt;(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this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 first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TSource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&gt; second</a:t>
            </a:r>
          </a:p>
          <a:p>
            <a:pPr marL="0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cs-CZ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3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Conversions (MSDN)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1"/>
          <a:stretch/>
        </p:blipFill>
        <p:spPr bwMode="auto">
          <a:xfrm>
            <a:off x="107504" y="980728"/>
            <a:ext cx="5811713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" y="6093296"/>
            <a:ext cx="64008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1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Conversions (MSDN)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1"/>
          <a:stretch/>
        </p:blipFill>
        <p:spPr bwMode="auto">
          <a:xfrm>
            <a:off x="107504" y="980728"/>
            <a:ext cx="5811713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aoblený obdélník 2"/>
          <p:cNvSpPr/>
          <p:nvPr/>
        </p:nvSpPr>
        <p:spPr>
          <a:xfrm>
            <a:off x="5004048" y="2276872"/>
            <a:ext cx="4053482" cy="3672408"/>
          </a:xfrm>
          <a:prstGeom prst="roundRect">
            <a:avLst>
              <a:gd name="adj" fmla="val 368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smtClean="0"/>
              <a:t>+ the rare </a:t>
            </a:r>
            <a:r>
              <a:rPr lang="en-US" b="1" dirty="0" smtClean="0"/>
              <a:t>magic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(let’s ignore </a:t>
            </a:r>
            <a:r>
              <a:rPr lang="en-US" smtClean="0"/>
              <a:t>these for now)</a:t>
            </a:r>
            <a:endParaRPr 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540" y="2951981"/>
            <a:ext cx="33909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746" y="4090764"/>
            <a:ext cx="301942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" y="6093296"/>
            <a:ext cx="64008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76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30787</TotalTime>
  <Words>420</Words>
  <Application>Microsoft Office PowerPoint</Application>
  <PresentationFormat>Předvádění na obrazovce (4:3)</PresentationFormat>
  <Paragraphs>173</Paragraphs>
  <Slides>24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D3S template</vt:lpstr>
      <vt:lpstr>Advanced .NET Programming I 7th Lecture</vt:lpstr>
      <vt:lpstr>Query Expressions – Examples</vt:lpstr>
      <vt:lpstr>Query Expressions – Examples</vt:lpstr>
      <vt:lpstr>Query Expressions – Examples</vt:lpstr>
      <vt:lpstr>Query Expressions – Examples</vt:lpstr>
      <vt:lpstr>Query Expressions</vt:lpstr>
      <vt:lpstr>Query Expressions – Query Ops (MSDN)</vt:lpstr>
      <vt:lpstr>LINQ to Objects</vt:lpstr>
      <vt:lpstr>Query Expressions – Examples</vt:lpstr>
      <vt:lpstr>Query Expressions – Examples</vt:lpstr>
      <vt:lpstr>Query Expressions – Query Ops (MSDN)</vt:lpstr>
      <vt:lpstr>Query Expressions – SelectMany</vt:lpstr>
      <vt:lpstr>Query Expressions – Query Ops (MSDN)</vt:lpstr>
      <vt:lpstr>Filtering (MSDN)</vt:lpstr>
      <vt:lpstr>Sorting (MSDN)</vt:lpstr>
      <vt:lpstr>Inner Join + Grouping (MSDN)</vt:lpstr>
      <vt:lpstr>Set Ops (MSDN)</vt:lpstr>
      <vt:lpstr>Concat (MSDN)</vt:lpstr>
      <vt:lpstr>Aggregate Functions (MSDN)</vt:lpstr>
      <vt:lpstr>Partitioning (MSDN)</vt:lpstr>
      <vt:lpstr>Element Ops (MSDN)</vt:lpstr>
      <vt:lpstr>Testing Conditions</vt:lpstr>
      <vt:lpstr>Conversions (MSDN)</vt:lpstr>
      <vt:lpstr>Conversions (MSDN)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210</cp:revision>
  <dcterms:created xsi:type="dcterms:W3CDTF">2006-10-10T18:27:24Z</dcterms:created>
  <dcterms:modified xsi:type="dcterms:W3CDTF">2018-04-04T14:49:14Z</dcterms:modified>
</cp:coreProperties>
</file>